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oboto"/>
      <p:regular r:id="rId24"/>
      <p:bold r:id="rId25"/>
      <p:italic r:id="rId26"/>
      <p:boldItalic r:id="rId27"/>
    </p:embeddedFont>
    <p:embeddedFont>
      <p:font typeface="Montserrat"/>
      <p:regular r:id="rId28"/>
      <p:bold r:id="rId29"/>
      <p:italic r:id="rId30"/>
      <p:boldItalic r:id="rId31"/>
    </p:embeddedFont>
    <p:embeddedFont>
      <p:font typeface="La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Montserrat-regular.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Italic.fntdata"/><Relationship Id="rId30" Type="http://schemas.openxmlformats.org/officeDocument/2006/relationships/font" Target="fonts/Montserrat-italic.fntdata"/><Relationship Id="rId11" Type="http://schemas.openxmlformats.org/officeDocument/2006/relationships/slide" Target="slides/slide6.xml"/><Relationship Id="rId33" Type="http://schemas.openxmlformats.org/officeDocument/2006/relationships/font" Target="fonts/Lato-bold.fntdata"/><Relationship Id="rId10" Type="http://schemas.openxmlformats.org/officeDocument/2006/relationships/slide" Target="slides/slide5.xml"/><Relationship Id="rId32" Type="http://schemas.openxmlformats.org/officeDocument/2006/relationships/font" Target="fonts/Lato-regular.fntdata"/><Relationship Id="rId13" Type="http://schemas.openxmlformats.org/officeDocument/2006/relationships/slide" Target="slides/slide8.xml"/><Relationship Id="rId35" Type="http://schemas.openxmlformats.org/officeDocument/2006/relationships/font" Target="fonts/Lato-boldItalic.fntdata"/><Relationship Id="rId12" Type="http://schemas.openxmlformats.org/officeDocument/2006/relationships/slide" Target="slides/slide7.xml"/><Relationship Id="rId34" Type="http://schemas.openxmlformats.org/officeDocument/2006/relationships/font" Target="fonts/Lato-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2.jp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Diana</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fee6207ea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fee6207ea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Cassandra</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592630ec2a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592630ec2a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cassandra</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fee6207ea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fee6207ea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Cassandra</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GB"/>
              <a:t>Discuss</a:t>
            </a:r>
            <a:r>
              <a:rPr lang="en-GB"/>
              <a:t> the training and how it was consistent. Why regression was chosen and the dummie vairables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fee6207ea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fee6207eaf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Cassandra</a:t>
            </a:r>
            <a:endParaRPr/>
          </a:p>
          <a:p>
            <a:pPr indent="-317500" lvl="0" marL="457200" rtl="0" algn="l">
              <a:spcBef>
                <a:spcPts val="0"/>
              </a:spcBef>
              <a:spcAft>
                <a:spcPts val="0"/>
              </a:spcAft>
              <a:buSzPts val="1400"/>
              <a:buChar char="-"/>
            </a:pPr>
            <a:r>
              <a:rPr lang="en-GB"/>
              <a:t>Linear regression line, </a:t>
            </a:r>
            <a:r>
              <a:rPr lang="en-GB"/>
              <a:t>explain</a:t>
            </a:r>
            <a:r>
              <a:rPr lang="en-GB"/>
              <a:t> it</a:t>
            </a:r>
            <a:endParaRPr/>
          </a:p>
          <a:p>
            <a:pPr indent="0" lvl="0" marL="0" rtl="0" algn="l">
              <a:spcBef>
                <a:spcPts val="0"/>
              </a:spcBef>
              <a:spcAft>
                <a:spcPts val="0"/>
              </a:spcAft>
              <a:buNone/>
            </a:pPr>
            <a:r>
              <a:rPr lang="en-GB"/>
              <a:t>x= sales by country</a:t>
            </a:r>
            <a:endParaRPr/>
          </a:p>
          <a:p>
            <a:pPr indent="0" lvl="0" marL="0" rtl="0" algn="l">
              <a:spcBef>
                <a:spcPts val="0"/>
              </a:spcBef>
              <a:spcAft>
                <a:spcPts val="0"/>
              </a:spcAft>
              <a:buNone/>
            </a:pPr>
            <a:r>
              <a:rPr lang="en-GB"/>
              <a:t>y</a:t>
            </a:r>
            <a:r>
              <a:rPr lang="en-GB"/>
              <a:t> = genre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592630ec2a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592630ec2a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Cassandra</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-discuss the accuracy, </a:t>
            </a:r>
            <a:r>
              <a:rPr lang="en-GB"/>
              <a:t>coefficients</a:t>
            </a:r>
            <a:r>
              <a:rPr lang="en-GB"/>
              <a:t>, and p value. Statistical significance, and why the values </a:t>
            </a:r>
            <a:r>
              <a:rPr lang="en-GB"/>
              <a:t>were not</a:t>
            </a:r>
            <a:r>
              <a:rPr lang="en-GB"/>
              <a:t> changed.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1592630ec2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1592630ec2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Jweta</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395ca38b6d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395ca38b6d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Brenden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fee6207eaf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fee6207ea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Brenden</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Brenden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Diana</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395ca38b6d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395ca38b6d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Diana</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395ca38b6d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395ca38b6d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Diana</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395ca38b6d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395ca38b6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Diana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395ca38b6d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395ca38b6d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Diana</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594e46a8b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594e46a8b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Rafa</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fee6207ea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fee6207ea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Rafa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fee6207eaf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fee6207eaf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Rafa</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mc:AlternateContent>
    <mc:Choice Requires="p14">
      <p:transition spd="slow" p14:dur="10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7.png"/><Relationship Id="rId5" Type="http://schemas.openxmlformats.org/officeDocument/2006/relationships/image" Target="../media/image2.png"/><Relationship Id="rId6"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hyperlink" Target="https://public.tableau.com/app/profile/diana.villarreal1441/viz/VideoGamesSalesAnalysis-Group4/Dashboard14?publish=yes" TargetMode="External"/><Relationship Id="rId4" Type="http://schemas.openxmlformats.org/officeDocument/2006/relationships/hyperlink" Target="https://public.tableau.com/app/profile/diana.villarreal1441/viz/VideoGamesSalesAnalysis-GroupGenreYear/Dashboard12?publish=yes" TargetMode="External"/><Relationship Id="rId5" Type="http://schemas.openxmlformats.org/officeDocument/2006/relationships/hyperlink" Target="https://public.tableau.com/app/profile/diana.villarreal1441/viz/VideoGamesSalesAnalysis-GroupSales/Dashboard1?publish=yes" TargetMode="External"/><Relationship Id="rId6" Type="http://schemas.openxmlformats.org/officeDocument/2006/relationships/hyperlink" Target="https://public.tableau.com/app/profile/diana.villarreal1441/viz/VideoGamesSalesAnalysis-Group4TopGames/Dashboard13?publish=ye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Video Games Sales </a:t>
            </a:r>
            <a:endParaRPr/>
          </a:p>
          <a:p>
            <a:pPr indent="0" lvl="0" marL="0" rtl="0" algn="ctr">
              <a:spcBef>
                <a:spcPts val="0"/>
              </a:spcBef>
              <a:spcAft>
                <a:spcPts val="0"/>
              </a:spcAft>
              <a:buNone/>
            </a:pPr>
            <a:r>
              <a:rPr lang="en-GB"/>
              <a:t>Analysis</a:t>
            </a:r>
            <a:endParaRPr/>
          </a:p>
        </p:txBody>
      </p:sp>
      <p:sp>
        <p:nvSpPr>
          <p:cNvPr id="229" name="Google Shape;229;p17"/>
          <p:cNvSpPr txBox="1"/>
          <p:nvPr>
            <p:ph idx="1" type="subTitle"/>
          </p:nvPr>
        </p:nvSpPr>
        <p:spPr>
          <a:xfrm>
            <a:off x="5463175" y="3461000"/>
            <a:ext cx="3470700" cy="1515300"/>
          </a:xfrm>
          <a:prstGeom prst="rect">
            <a:avLst/>
          </a:prstGeom>
        </p:spPr>
        <p:txBody>
          <a:bodyPr anchorCtr="0" anchor="t" bIns="91425" lIns="91425" spcFirstLastPara="1" rIns="91425" wrap="square" tIns="91425">
            <a:noAutofit/>
          </a:bodyPr>
          <a:lstStyle/>
          <a:p>
            <a:pPr indent="0" lvl="0" marL="0" rtl="0" algn="ctr">
              <a:lnSpc>
                <a:spcPct val="6000"/>
              </a:lnSpc>
              <a:spcBef>
                <a:spcPts val="0"/>
              </a:spcBef>
              <a:spcAft>
                <a:spcPts val="0"/>
              </a:spcAft>
              <a:buNone/>
            </a:pPr>
            <a:r>
              <a:rPr lang="en-GB"/>
              <a:t>Group 4 </a:t>
            </a:r>
            <a:endParaRPr/>
          </a:p>
          <a:p>
            <a:pPr indent="0" lvl="0" marL="0" rtl="0" algn="ctr">
              <a:lnSpc>
                <a:spcPct val="6000"/>
              </a:lnSpc>
              <a:spcBef>
                <a:spcPts val="1600"/>
              </a:spcBef>
              <a:spcAft>
                <a:spcPts val="0"/>
              </a:spcAft>
              <a:buNone/>
            </a:pPr>
            <a:r>
              <a:rPr lang="en-GB"/>
              <a:t>-Cassandra Brown</a:t>
            </a:r>
            <a:endParaRPr/>
          </a:p>
          <a:p>
            <a:pPr indent="0" lvl="0" marL="0" rtl="0" algn="ctr">
              <a:lnSpc>
                <a:spcPct val="6000"/>
              </a:lnSpc>
              <a:spcBef>
                <a:spcPts val="1600"/>
              </a:spcBef>
              <a:spcAft>
                <a:spcPts val="0"/>
              </a:spcAft>
              <a:buNone/>
            </a:pPr>
            <a:r>
              <a:rPr lang="en-GB"/>
              <a:t>-Brenden Mertz</a:t>
            </a:r>
            <a:endParaRPr/>
          </a:p>
          <a:p>
            <a:pPr indent="0" lvl="0" marL="0" rtl="0" algn="ctr">
              <a:lnSpc>
                <a:spcPct val="6000"/>
              </a:lnSpc>
              <a:spcBef>
                <a:spcPts val="1600"/>
              </a:spcBef>
              <a:spcAft>
                <a:spcPts val="0"/>
              </a:spcAft>
              <a:buNone/>
            </a:pPr>
            <a:r>
              <a:rPr lang="en-GB"/>
              <a:t>-Jweta Patel</a:t>
            </a:r>
            <a:endParaRPr/>
          </a:p>
          <a:p>
            <a:pPr indent="0" lvl="0" marL="0" rtl="0" algn="ctr">
              <a:lnSpc>
                <a:spcPct val="6000"/>
              </a:lnSpc>
              <a:spcBef>
                <a:spcPts val="1600"/>
              </a:spcBef>
              <a:spcAft>
                <a:spcPts val="0"/>
              </a:spcAft>
              <a:buNone/>
            </a:pPr>
            <a:r>
              <a:rPr lang="en-GB"/>
              <a:t>-Rafael Quintero</a:t>
            </a:r>
            <a:endParaRPr/>
          </a:p>
          <a:p>
            <a:pPr indent="0" lvl="0" marL="0" rtl="0" algn="ctr">
              <a:lnSpc>
                <a:spcPct val="6000"/>
              </a:lnSpc>
              <a:spcBef>
                <a:spcPts val="1600"/>
              </a:spcBef>
              <a:spcAft>
                <a:spcPts val="1600"/>
              </a:spcAft>
              <a:buNone/>
            </a:pPr>
            <a:r>
              <a:rPr lang="en-GB"/>
              <a:t>-Diana Villarreal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6. </a:t>
            </a:r>
            <a:r>
              <a:rPr lang="en-GB">
                <a:latin typeface="Roboto"/>
                <a:ea typeface="Roboto"/>
                <a:cs typeface="Roboto"/>
                <a:sym typeface="Roboto"/>
              </a:rPr>
              <a:t>A</a:t>
            </a:r>
            <a:r>
              <a:rPr lang="en-GB">
                <a:latin typeface="Roboto"/>
                <a:ea typeface="Roboto"/>
                <a:cs typeface="Roboto"/>
                <a:sym typeface="Roboto"/>
              </a:rPr>
              <a:t>nalysis Phase</a:t>
            </a:r>
            <a:endParaRPr sz="3200"/>
          </a:p>
        </p:txBody>
      </p:sp>
      <p:sp>
        <p:nvSpPr>
          <p:cNvPr id="290" name="Google Shape;290;p26"/>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600">
                <a:latin typeface="Arial"/>
                <a:ea typeface="Arial"/>
                <a:cs typeface="Arial"/>
                <a:sym typeface="Arial"/>
              </a:rPr>
              <a:t>The analysis phase will be demonstrated via the Tableau Visualization Dashboard which will chart game sales over time and will be filterable by game genre, console type, and region. We will be able to predict sales trends on each as well as review historical data.</a:t>
            </a:r>
            <a:endParaRPr sz="1600">
              <a:latin typeface="Arial"/>
              <a:ea typeface="Arial"/>
              <a:cs typeface="Arial"/>
              <a:sym typeface="Arial"/>
            </a:endParaRPr>
          </a:p>
          <a:p>
            <a:pPr indent="0" lvl="0" marL="0" rtl="0" algn="l">
              <a:spcBef>
                <a:spcPts val="1600"/>
              </a:spcBef>
              <a:spcAft>
                <a:spcPts val="0"/>
              </a:spcAft>
              <a:buNone/>
            </a:pPr>
            <a:r>
              <a:rPr lang="en-GB" sz="1600">
                <a:latin typeface="Arial"/>
                <a:ea typeface="Arial"/>
                <a:cs typeface="Arial"/>
                <a:sym typeface="Arial"/>
              </a:rPr>
              <a:t>For Example:</a:t>
            </a:r>
            <a:endParaRPr sz="1600">
              <a:latin typeface="Arial"/>
              <a:ea typeface="Arial"/>
              <a:cs typeface="Arial"/>
              <a:sym typeface="Arial"/>
            </a:endParaRPr>
          </a:p>
          <a:p>
            <a:pPr indent="-330200" lvl="0" marL="457200" rtl="0" algn="l">
              <a:spcBef>
                <a:spcPts val="1600"/>
              </a:spcBef>
              <a:spcAft>
                <a:spcPts val="0"/>
              </a:spcAft>
              <a:buSzPts val="1600"/>
              <a:buFont typeface="Arial"/>
              <a:buChar char="●"/>
            </a:pPr>
            <a:r>
              <a:rPr lang="en-GB" sz="1600">
                <a:latin typeface="Arial"/>
                <a:ea typeface="Arial"/>
                <a:cs typeface="Arial"/>
                <a:sym typeface="Arial"/>
              </a:rPr>
              <a:t>We can see that sales have been continually increasing over time.</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GB" sz="1600">
                <a:latin typeface="Arial"/>
                <a:ea typeface="Arial"/>
                <a:cs typeface="Arial"/>
                <a:sym typeface="Arial"/>
              </a:rPr>
              <a:t>North America has been the leader in video game sales for the most part, however, Japan looks like it was able to surpass North America briefly between 1992 and 1996.</a:t>
            </a:r>
            <a:endParaRPr sz="16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Analysis cont’d</a:t>
            </a:r>
            <a:endParaRPr/>
          </a:p>
        </p:txBody>
      </p:sp>
      <p:pic>
        <p:nvPicPr>
          <p:cNvPr id="296" name="Google Shape;296;p27"/>
          <p:cNvPicPr preferRelativeResize="0"/>
          <p:nvPr/>
        </p:nvPicPr>
        <p:blipFill>
          <a:blip r:embed="rId3">
            <a:alphaModFix/>
          </a:blip>
          <a:stretch>
            <a:fillRect/>
          </a:stretch>
        </p:blipFill>
        <p:spPr>
          <a:xfrm>
            <a:off x="1297502" y="1307850"/>
            <a:ext cx="3247075" cy="2831700"/>
          </a:xfrm>
          <a:prstGeom prst="rect">
            <a:avLst/>
          </a:prstGeom>
          <a:noFill/>
          <a:ln>
            <a:noFill/>
          </a:ln>
        </p:spPr>
      </p:pic>
      <p:pic>
        <p:nvPicPr>
          <p:cNvPr id="297" name="Google Shape;297;p27"/>
          <p:cNvPicPr preferRelativeResize="0"/>
          <p:nvPr/>
        </p:nvPicPr>
        <p:blipFill>
          <a:blip r:embed="rId4">
            <a:alphaModFix/>
          </a:blip>
          <a:stretch>
            <a:fillRect/>
          </a:stretch>
        </p:blipFill>
        <p:spPr>
          <a:xfrm>
            <a:off x="5147152" y="1518788"/>
            <a:ext cx="3333750" cy="2409825"/>
          </a:xfrm>
          <a:prstGeom prst="rect">
            <a:avLst/>
          </a:prstGeom>
          <a:noFill/>
          <a:ln>
            <a:noFill/>
          </a:ln>
        </p:spPr>
      </p:pic>
      <p:sp>
        <p:nvSpPr>
          <p:cNvPr id="298" name="Google Shape;298;p27"/>
          <p:cNvSpPr txBox="1"/>
          <p:nvPr/>
        </p:nvSpPr>
        <p:spPr>
          <a:xfrm>
            <a:off x="1285875" y="4217225"/>
            <a:ext cx="7377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The above graphs </a:t>
            </a:r>
            <a:r>
              <a:rPr lang="en-GB">
                <a:solidFill>
                  <a:schemeClr val="lt1"/>
                </a:solidFill>
                <a:latin typeface="Lato"/>
                <a:ea typeface="Lato"/>
                <a:cs typeface="Lato"/>
                <a:sym typeface="Lato"/>
              </a:rPr>
              <a:t>demonstrate</a:t>
            </a:r>
            <a:r>
              <a:rPr lang="en-GB">
                <a:solidFill>
                  <a:schemeClr val="lt1"/>
                </a:solidFill>
                <a:latin typeface="Lato"/>
                <a:ea typeface="Lato"/>
                <a:cs typeface="Lato"/>
                <a:sym typeface="Lato"/>
              </a:rPr>
              <a:t> that there is a relationship between genre and sales, that also exhibits linearity. </a:t>
            </a:r>
            <a:endParaRPr>
              <a:solidFill>
                <a:schemeClr val="l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100"/>
              <a:t>7. </a:t>
            </a:r>
            <a:r>
              <a:rPr lang="en-GB" sz="2100">
                <a:latin typeface="Roboto"/>
                <a:ea typeface="Roboto"/>
                <a:cs typeface="Roboto"/>
                <a:sym typeface="Roboto"/>
              </a:rPr>
              <a:t>Technologies, Languages, Tools, and Algorithms Used</a:t>
            </a:r>
            <a:endParaRPr sz="2900"/>
          </a:p>
        </p:txBody>
      </p:sp>
      <p:sp>
        <p:nvSpPr>
          <p:cNvPr id="304" name="Google Shape;304;p28"/>
          <p:cNvSpPr txBox="1"/>
          <p:nvPr>
            <p:ph idx="1" type="body"/>
          </p:nvPr>
        </p:nvSpPr>
        <p:spPr>
          <a:xfrm>
            <a:off x="1210325" y="1556650"/>
            <a:ext cx="7038900" cy="3238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Jupyter </a:t>
            </a:r>
            <a:r>
              <a:rPr lang="en-GB"/>
              <a:t>notebooks</a:t>
            </a:r>
            <a:r>
              <a:rPr lang="en-GB"/>
              <a:t> was used to perform a simple  linear regression in python to model predicted sales by genre.</a:t>
            </a:r>
            <a:endParaRPr/>
          </a:p>
          <a:p>
            <a:pPr indent="-311150" lvl="0" marL="457200" rtl="0" algn="l">
              <a:spcBef>
                <a:spcPts val="0"/>
              </a:spcBef>
              <a:spcAft>
                <a:spcPts val="0"/>
              </a:spcAft>
              <a:buSzPts val="1300"/>
              <a:buChar char="-"/>
            </a:pPr>
            <a:r>
              <a:t/>
            </a:r>
            <a:endParaRPr/>
          </a:p>
          <a:p>
            <a:pPr indent="-311150" lvl="0" marL="457200" rtl="0" algn="l">
              <a:spcBef>
                <a:spcPts val="0"/>
              </a:spcBef>
              <a:spcAft>
                <a:spcPts val="0"/>
              </a:spcAft>
              <a:buSzPts val="1300"/>
              <a:buChar char="-"/>
            </a:pPr>
            <a:r>
              <a:rPr lang="en-GB"/>
              <a:t>Dummie variables were assigned to the genre categories to give them a numerical value.</a:t>
            </a:r>
            <a:endParaRPr/>
          </a:p>
          <a:p>
            <a:pPr indent="-311150" lvl="0" marL="457200" rtl="0" algn="l">
              <a:spcBef>
                <a:spcPts val="0"/>
              </a:spcBef>
              <a:spcAft>
                <a:spcPts val="0"/>
              </a:spcAft>
              <a:buSzPts val="1300"/>
              <a:buChar char="-"/>
            </a:pPr>
            <a:r>
              <a:t/>
            </a:r>
            <a:endParaRPr/>
          </a:p>
          <a:p>
            <a:pPr indent="-311150" lvl="0" marL="457200" rtl="0" algn="l">
              <a:lnSpc>
                <a:spcPct val="110795"/>
              </a:lnSpc>
              <a:spcBef>
                <a:spcPts val="0"/>
              </a:spcBef>
              <a:spcAft>
                <a:spcPts val="0"/>
              </a:spcAft>
              <a:buSzPts val="1300"/>
              <a:buChar char="-"/>
            </a:pPr>
            <a:r>
              <a:rPr lang="en-GB"/>
              <a:t>The model was trained and split using : </a:t>
            </a:r>
            <a:endParaRPr/>
          </a:p>
          <a:p>
            <a:pPr indent="-298450" lvl="1" marL="914400" rtl="0" algn="l">
              <a:lnSpc>
                <a:spcPct val="110795"/>
              </a:lnSpc>
              <a:spcBef>
                <a:spcPts val="0"/>
              </a:spcBef>
              <a:spcAft>
                <a:spcPts val="0"/>
              </a:spcAft>
              <a:buSzPts val="1100"/>
              <a:buChar char="-"/>
            </a:pPr>
            <a:r>
              <a:rPr lang="en-GB" sz="1000">
                <a:latin typeface="Arial"/>
                <a:ea typeface="Arial"/>
                <a:cs typeface="Arial"/>
                <a:sym typeface="Arial"/>
              </a:rPr>
              <a:t>train_size </a:t>
            </a:r>
            <a:r>
              <a:rPr b="1" lang="en-GB" sz="1000">
                <a:latin typeface="Arial"/>
                <a:ea typeface="Arial"/>
                <a:cs typeface="Arial"/>
                <a:sym typeface="Arial"/>
              </a:rPr>
              <a:t>=</a:t>
            </a:r>
            <a:r>
              <a:rPr lang="en-GB" sz="1000">
                <a:latin typeface="Arial"/>
                <a:ea typeface="Arial"/>
                <a:cs typeface="Arial"/>
                <a:sym typeface="Arial"/>
              </a:rPr>
              <a:t> 0.7, test_size </a:t>
            </a:r>
            <a:r>
              <a:rPr b="1" lang="en-GB" sz="1000">
                <a:latin typeface="Arial"/>
                <a:ea typeface="Arial"/>
                <a:cs typeface="Arial"/>
                <a:sym typeface="Arial"/>
              </a:rPr>
              <a:t>=</a:t>
            </a:r>
            <a:r>
              <a:rPr lang="en-GB" sz="1000">
                <a:latin typeface="Arial"/>
                <a:ea typeface="Arial"/>
                <a:cs typeface="Arial"/>
                <a:sym typeface="Arial"/>
              </a:rPr>
              <a:t> 0.3, random_state </a:t>
            </a:r>
            <a:r>
              <a:rPr b="1" lang="en-GB" sz="1000">
                <a:latin typeface="Arial"/>
                <a:ea typeface="Arial"/>
                <a:cs typeface="Arial"/>
                <a:sym typeface="Arial"/>
              </a:rPr>
              <a:t>=</a:t>
            </a:r>
            <a:r>
              <a:rPr lang="en-GB" sz="1000">
                <a:latin typeface="Arial"/>
                <a:ea typeface="Arial"/>
                <a:cs typeface="Arial"/>
                <a:sym typeface="Arial"/>
              </a:rPr>
              <a:t> 100</a:t>
            </a:r>
            <a:endParaRPr sz="1000">
              <a:latin typeface="Arial"/>
              <a:ea typeface="Arial"/>
              <a:cs typeface="Arial"/>
              <a:sym typeface="Arial"/>
            </a:endParaRPr>
          </a:p>
          <a:p>
            <a:pPr indent="0" lvl="0" marL="0" rtl="0" algn="l">
              <a:lnSpc>
                <a:spcPct val="110795"/>
              </a:lnSpc>
              <a:spcBef>
                <a:spcPts val="0"/>
              </a:spcBef>
              <a:spcAft>
                <a:spcPts val="0"/>
              </a:spcAft>
              <a:buNone/>
            </a:pPr>
            <a:r>
              <a:t/>
            </a:r>
            <a:endParaRPr sz="1000">
              <a:latin typeface="Arial"/>
              <a:ea typeface="Arial"/>
              <a:cs typeface="Arial"/>
              <a:sym typeface="Arial"/>
            </a:endParaRPr>
          </a:p>
          <a:p>
            <a:pPr indent="-311150" lvl="0" marL="457200" rtl="0" algn="l">
              <a:lnSpc>
                <a:spcPct val="110795"/>
              </a:lnSpc>
              <a:spcBef>
                <a:spcPts val="0"/>
              </a:spcBef>
              <a:spcAft>
                <a:spcPts val="0"/>
              </a:spcAft>
              <a:buSzPts val="1300"/>
              <a:buChar char="-"/>
            </a:pPr>
            <a:r>
              <a:rPr lang="en-GB"/>
              <a:t>This was repeated for the four regions with a map and coefficient generated for each country. </a:t>
            </a:r>
            <a:endParaRPr/>
          </a:p>
          <a:p>
            <a:pPr indent="-311150" lvl="0" marL="457200" rtl="0" algn="l">
              <a:lnSpc>
                <a:spcPct val="110795"/>
              </a:lnSpc>
              <a:spcBef>
                <a:spcPts val="0"/>
              </a:spcBef>
              <a:spcAft>
                <a:spcPts val="0"/>
              </a:spcAft>
              <a:buSzPts val="1300"/>
              <a:buChar char="-"/>
            </a:pPr>
            <a:r>
              <a:t/>
            </a:r>
            <a:endParaRPr/>
          </a:p>
          <a:p>
            <a:pPr indent="-311150" lvl="0" marL="457200" rtl="0" algn="l">
              <a:lnSpc>
                <a:spcPct val="110795"/>
              </a:lnSpc>
              <a:spcBef>
                <a:spcPts val="0"/>
              </a:spcBef>
              <a:spcAft>
                <a:spcPts val="0"/>
              </a:spcAft>
              <a:buSzPts val="1300"/>
              <a:buChar char="-"/>
            </a:pPr>
            <a:r>
              <a:rPr lang="en-GB"/>
              <a:t>The each model was trained using the same method to keep consistent.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8. Results of Analysis</a:t>
            </a:r>
            <a:endParaRPr/>
          </a:p>
        </p:txBody>
      </p:sp>
      <p:pic>
        <p:nvPicPr>
          <p:cNvPr id="310" name="Google Shape;310;p29"/>
          <p:cNvPicPr preferRelativeResize="0"/>
          <p:nvPr/>
        </p:nvPicPr>
        <p:blipFill>
          <a:blip r:embed="rId3">
            <a:alphaModFix/>
          </a:blip>
          <a:stretch>
            <a:fillRect/>
          </a:stretch>
        </p:blipFill>
        <p:spPr>
          <a:xfrm>
            <a:off x="96375" y="2228645"/>
            <a:ext cx="2247550" cy="1589000"/>
          </a:xfrm>
          <a:prstGeom prst="rect">
            <a:avLst/>
          </a:prstGeom>
          <a:noFill/>
          <a:ln>
            <a:noFill/>
          </a:ln>
        </p:spPr>
      </p:pic>
      <p:pic>
        <p:nvPicPr>
          <p:cNvPr id="311" name="Google Shape;311;p29"/>
          <p:cNvPicPr preferRelativeResize="0"/>
          <p:nvPr/>
        </p:nvPicPr>
        <p:blipFill>
          <a:blip r:embed="rId4">
            <a:alphaModFix/>
          </a:blip>
          <a:stretch>
            <a:fillRect/>
          </a:stretch>
        </p:blipFill>
        <p:spPr>
          <a:xfrm>
            <a:off x="2396113" y="2228652"/>
            <a:ext cx="2247550" cy="1588993"/>
          </a:xfrm>
          <a:prstGeom prst="rect">
            <a:avLst/>
          </a:prstGeom>
          <a:noFill/>
          <a:ln>
            <a:noFill/>
          </a:ln>
        </p:spPr>
      </p:pic>
      <p:pic>
        <p:nvPicPr>
          <p:cNvPr id="312" name="Google Shape;312;p29"/>
          <p:cNvPicPr preferRelativeResize="0"/>
          <p:nvPr/>
        </p:nvPicPr>
        <p:blipFill>
          <a:blip r:embed="rId5">
            <a:alphaModFix/>
          </a:blip>
          <a:stretch>
            <a:fillRect/>
          </a:stretch>
        </p:blipFill>
        <p:spPr>
          <a:xfrm>
            <a:off x="4572000" y="2228651"/>
            <a:ext cx="2258046" cy="1589000"/>
          </a:xfrm>
          <a:prstGeom prst="rect">
            <a:avLst/>
          </a:prstGeom>
          <a:noFill/>
          <a:ln>
            <a:noFill/>
          </a:ln>
        </p:spPr>
      </p:pic>
      <p:pic>
        <p:nvPicPr>
          <p:cNvPr id="313" name="Google Shape;313;p29"/>
          <p:cNvPicPr preferRelativeResize="0"/>
          <p:nvPr/>
        </p:nvPicPr>
        <p:blipFill>
          <a:blip r:embed="rId6">
            <a:alphaModFix/>
          </a:blip>
          <a:stretch>
            <a:fillRect/>
          </a:stretch>
        </p:blipFill>
        <p:spPr>
          <a:xfrm>
            <a:off x="6830050" y="2230775"/>
            <a:ext cx="2247550" cy="1584745"/>
          </a:xfrm>
          <a:prstGeom prst="rect">
            <a:avLst/>
          </a:prstGeom>
          <a:noFill/>
          <a:ln>
            <a:noFill/>
          </a:ln>
        </p:spPr>
      </p:pic>
      <p:sp>
        <p:nvSpPr>
          <p:cNvPr id="314" name="Google Shape;314;p29"/>
          <p:cNvSpPr txBox="1"/>
          <p:nvPr/>
        </p:nvSpPr>
        <p:spPr>
          <a:xfrm>
            <a:off x="446775" y="3715950"/>
            <a:ext cx="159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North America </a:t>
            </a:r>
            <a:endParaRPr>
              <a:solidFill>
                <a:schemeClr val="lt1"/>
              </a:solidFill>
              <a:latin typeface="Lato"/>
              <a:ea typeface="Lato"/>
              <a:cs typeface="Lato"/>
              <a:sym typeface="Lato"/>
            </a:endParaRPr>
          </a:p>
        </p:txBody>
      </p:sp>
      <p:sp>
        <p:nvSpPr>
          <p:cNvPr id="315" name="Google Shape;315;p29"/>
          <p:cNvSpPr txBox="1"/>
          <p:nvPr/>
        </p:nvSpPr>
        <p:spPr>
          <a:xfrm>
            <a:off x="2926038" y="3715950"/>
            <a:ext cx="1187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Europe</a:t>
            </a:r>
            <a:endParaRPr>
              <a:solidFill>
                <a:schemeClr val="lt1"/>
              </a:solidFill>
              <a:latin typeface="Lato"/>
              <a:ea typeface="Lato"/>
              <a:cs typeface="Lato"/>
              <a:sym typeface="Lato"/>
            </a:endParaRPr>
          </a:p>
        </p:txBody>
      </p:sp>
      <p:sp>
        <p:nvSpPr>
          <p:cNvPr id="316" name="Google Shape;316;p29"/>
          <p:cNvSpPr txBox="1"/>
          <p:nvPr/>
        </p:nvSpPr>
        <p:spPr>
          <a:xfrm>
            <a:off x="5293450" y="3715950"/>
            <a:ext cx="1536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Japan </a:t>
            </a:r>
            <a:endParaRPr>
              <a:solidFill>
                <a:schemeClr val="lt1"/>
              </a:solidFill>
              <a:latin typeface="Lato"/>
              <a:ea typeface="Lato"/>
              <a:cs typeface="Lato"/>
              <a:sym typeface="Lato"/>
            </a:endParaRPr>
          </a:p>
        </p:txBody>
      </p:sp>
      <p:sp>
        <p:nvSpPr>
          <p:cNvPr id="317" name="Google Shape;317;p29"/>
          <p:cNvSpPr txBox="1"/>
          <p:nvPr/>
        </p:nvSpPr>
        <p:spPr>
          <a:xfrm>
            <a:off x="7288300" y="3715950"/>
            <a:ext cx="1787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Other </a:t>
            </a:r>
            <a:r>
              <a:rPr lang="en-GB">
                <a:solidFill>
                  <a:schemeClr val="lt1"/>
                </a:solidFill>
                <a:latin typeface="Lato"/>
                <a:ea typeface="Lato"/>
                <a:cs typeface="Lato"/>
                <a:sym typeface="Lato"/>
              </a:rPr>
              <a:t>Countries</a:t>
            </a:r>
            <a:endParaRPr>
              <a:solidFill>
                <a:schemeClr val="l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Results of Analysis cont’d</a:t>
            </a:r>
            <a:endParaRPr/>
          </a:p>
        </p:txBody>
      </p:sp>
      <p:pic>
        <p:nvPicPr>
          <p:cNvPr id="323" name="Google Shape;323;p30"/>
          <p:cNvPicPr preferRelativeResize="0"/>
          <p:nvPr/>
        </p:nvPicPr>
        <p:blipFill rotWithShape="1">
          <a:blip r:embed="rId3">
            <a:alphaModFix/>
          </a:blip>
          <a:srcRect b="19732" l="15986" r="45211" t="17104"/>
          <a:stretch/>
        </p:blipFill>
        <p:spPr>
          <a:xfrm>
            <a:off x="316800" y="1460425"/>
            <a:ext cx="2832499" cy="2440600"/>
          </a:xfrm>
          <a:prstGeom prst="rect">
            <a:avLst/>
          </a:prstGeom>
          <a:noFill/>
          <a:ln>
            <a:noFill/>
          </a:ln>
        </p:spPr>
      </p:pic>
      <p:pic>
        <p:nvPicPr>
          <p:cNvPr id="324" name="Google Shape;324;p30"/>
          <p:cNvPicPr preferRelativeResize="0"/>
          <p:nvPr/>
        </p:nvPicPr>
        <p:blipFill rotWithShape="1">
          <a:blip r:embed="rId4">
            <a:alphaModFix/>
          </a:blip>
          <a:srcRect b="22740" l="16605" r="44785" t="15913"/>
          <a:stretch/>
        </p:blipFill>
        <p:spPr>
          <a:xfrm>
            <a:off x="3258250" y="1460425"/>
            <a:ext cx="2730835" cy="2440600"/>
          </a:xfrm>
          <a:prstGeom prst="rect">
            <a:avLst/>
          </a:prstGeom>
          <a:noFill/>
          <a:ln>
            <a:noFill/>
          </a:ln>
        </p:spPr>
      </p:pic>
      <p:pic>
        <p:nvPicPr>
          <p:cNvPr id="325" name="Google Shape;325;p30"/>
          <p:cNvPicPr preferRelativeResize="0"/>
          <p:nvPr/>
        </p:nvPicPr>
        <p:blipFill rotWithShape="1">
          <a:blip r:embed="rId5">
            <a:alphaModFix/>
          </a:blip>
          <a:srcRect b="13978" l="16689" r="44936" t="26486"/>
          <a:stretch/>
        </p:blipFill>
        <p:spPr>
          <a:xfrm>
            <a:off x="6098025" y="1460425"/>
            <a:ext cx="2894174" cy="24406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Dashboard Link</a:t>
            </a:r>
            <a:endParaRPr/>
          </a:p>
        </p:txBody>
      </p:sp>
      <p:sp>
        <p:nvSpPr>
          <p:cNvPr id="331" name="Google Shape;331;p3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solidFill>
                  <a:schemeClr val="hlink"/>
                </a:solidFill>
                <a:hlinkClick r:id="rId3"/>
              </a:rPr>
              <a:t>https://public.tableau.com/app/profile/diana.villarreal1441/viz/VideoGamesSalesAnalysis-Group4/Dashboard14?publish=yes</a:t>
            </a:r>
            <a:endParaRPr/>
          </a:p>
          <a:p>
            <a:pPr indent="0" lvl="0" marL="0" rtl="0" algn="l">
              <a:spcBef>
                <a:spcPts val="1600"/>
              </a:spcBef>
              <a:spcAft>
                <a:spcPts val="0"/>
              </a:spcAft>
              <a:buNone/>
            </a:pPr>
            <a:r>
              <a:rPr lang="en-GB" u="sng">
                <a:solidFill>
                  <a:schemeClr val="hlink"/>
                </a:solidFill>
                <a:hlinkClick r:id="rId4"/>
              </a:rPr>
              <a:t>https://public.tableau.com/app/profile/diana.villarreal1441/viz/VideoGamesSalesAnalysis-GroupGenreYear/Dashboard12?publish=yes</a:t>
            </a:r>
            <a:endParaRPr/>
          </a:p>
          <a:p>
            <a:pPr indent="0" lvl="0" marL="0" rtl="0" algn="l">
              <a:spcBef>
                <a:spcPts val="1600"/>
              </a:spcBef>
              <a:spcAft>
                <a:spcPts val="0"/>
              </a:spcAft>
              <a:buNone/>
            </a:pPr>
            <a:r>
              <a:rPr lang="en-GB" u="sng">
                <a:solidFill>
                  <a:schemeClr val="hlink"/>
                </a:solidFill>
                <a:hlinkClick r:id="rId5"/>
              </a:rPr>
              <a:t>https://public.tableau.com/app/profile/diana.villarreal1441/viz/VideoGamesSalesAnalysis-GroupSales/Dashboard1?publish=yes</a:t>
            </a:r>
            <a:endParaRPr/>
          </a:p>
          <a:p>
            <a:pPr indent="0" lvl="0" marL="0" rtl="0" algn="l">
              <a:spcBef>
                <a:spcPts val="1600"/>
              </a:spcBef>
              <a:spcAft>
                <a:spcPts val="0"/>
              </a:spcAft>
              <a:buNone/>
            </a:pPr>
            <a:r>
              <a:rPr lang="en-GB" u="sng">
                <a:solidFill>
                  <a:schemeClr val="hlink"/>
                </a:solidFill>
                <a:hlinkClick r:id="rId6"/>
              </a:rPr>
              <a:t>https://public.tableau.com/app/profile/diana.villarreal1441/viz/VideoGamesSalesAnalysis-Group4TopGames/Dashboard13?publish=yes</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9. Recommendations for Future Analysis</a:t>
            </a:r>
            <a:endParaRPr/>
          </a:p>
        </p:txBody>
      </p:sp>
      <p:sp>
        <p:nvSpPr>
          <p:cNvPr id="337" name="Google Shape;337;p3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GB"/>
              <a:t>Adding a population metric for each region to present the data in percentages for better comparison.</a:t>
            </a:r>
            <a:endParaRPr/>
          </a:p>
          <a:p>
            <a:pPr indent="-311150" lvl="0" marL="457200" rtl="0" algn="l">
              <a:spcBef>
                <a:spcPts val="0"/>
              </a:spcBef>
              <a:spcAft>
                <a:spcPts val="0"/>
              </a:spcAft>
              <a:buSzPts val="1300"/>
              <a:buAutoNum type="arabicPeriod"/>
            </a:pPr>
            <a:r>
              <a:rPr lang="en-GB"/>
              <a:t>Adding more console types from eighth and </a:t>
            </a:r>
            <a:r>
              <a:rPr lang="en-GB"/>
              <a:t>ninth generations, such as the Nintendo Switch, PS5, Xbox One Series X, etc.</a:t>
            </a:r>
            <a:endParaRPr/>
          </a:p>
          <a:p>
            <a:pPr indent="-311150" lvl="0" marL="457200" rtl="0" algn="l">
              <a:spcBef>
                <a:spcPts val="0"/>
              </a:spcBef>
              <a:spcAft>
                <a:spcPts val="0"/>
              </a:spcAft>
              <a:buSzPts val="1300"/>
              <a:buAutoNum type="arabicPeriod"/>
            </a:pPr>
            <a:r>
              <a:rPr lang="en-GB"/>
              <a:t>Asd</a:t>
            </a:r>
            <a:endParaRPr/>
          </a:p>
          <a:p>
            <a:pPr indent="-311150" lvl="0" marL="457200" rtl="0" algn="l">
              <a:spcBef>
                <a:spcPts val="0"/>
              </a:spcBef>
              <a:spcAft>
                <a:spcPts val="0"/>
              </a:spcAft>
              <a:buSzPts val="1300"/>
              <a:buAutoNum type="arabicPeriod"/>
            </a:pPr>
            <a:r>
              <a:rPr lang="en-GB"/>
              <a:t>asd</a:t>
            </a:r>
            <a:endParaRPr/>
          </a:p>
          <a:p>
            <a:pPr indent="0" lvl="0" marL="457200" rtl="0" algn="l">
              <a:spcBef>
                <a:spcPts val="1600"/>
              </a:spcBef>
              <a:spcAft>
                <a:spcPts val="0"/>
              </a:spcAft>
              <a:buNone/>
            </a:pPr>
            <a:r>
              <a:t/>
            </a:r>
            <a:endParaRPr/>
          </a:p>
          <a:p>
            <a:pPr indent="0" lvl="0" marL="457200" rtl="0" algn="l">
              <a:spcBef>
                <a:spcPts val="160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3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1600"/>
              </a:spcBef>
              <a:spcAft>
                <a:spcPts val="3800"/>
              </a:spcAft>
              <a:buNone/>
            </a:pPr>
            <a:r>
              <a:rPr lang="en-GB" sz="2100">
                <a:latin typeface="Roboto"/>
                <a:ea typeface="Roboto"/>
                <a:cs typeface="Roboto"/>
                <a:sym typeface="Roboto"/>
              </a:rPr>
              <a:t>10. Things We Would Have Done Differently</a:t>
            </a:r>
            <a:endParaRPr sz="2900"/>
          </a:p>
        </p:txBody>
      </p:sp>
      <p:sp>
        <p:nvSpPr>
          <p:cNvPr id="343" name="Google Shape;343;p33"/>
          <p:cNvSpPr txBox="1"/>
          <p:nvPr>
            <p:ph idx="1" type="body"/>
          </p:nvPr>
        </p:nvSpPr>
        <p:spPr>
          <a:xfrm>
            <a:off x="1297500" y="1542275"/>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Not Needed for Deliverable 2.</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34"/>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grpSp>
        <p:nvGrpSpPr>
          <p:cNvPr id="349" name="Google Shape;349;p34"/>
          <p:cNvGrpSpPr/>
          <p:nvPr/>
        </p:nvGrpSpPr>
        <p:grpSpPr>
          <a:xfrm>
            <a:off x="4066820" y="1553491"/>
            <a:ext cx="3159984" cy="2439109"/>
            <a:chOff x="3553042" y="1657806"/>
            <a:chExt cx="3461100" cy="2671532"/>
          </a:xfrm>
        </p:grpSpPr>
        <p:sp>
          <p:nvSpPr>
            <p:cNvPr id="350" name="Google Shape;350;p34"/>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4"/>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4"/>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4"/>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4"/>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4"/>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4"/>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4"/>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58" name="Google Shape;358;p34"/>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59" name="Google Shape;359;p34"/>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 name="Google Shape;360;p34"/>
          <p:cNvGrpSpPr/>
          <p:nvPr/>
        </p:nvGrpSpPr>
        <p:grpSpPr>
          <a:xfrm>
            <a:off x="6762480" y="2546254"/>
            <a:ext cx="1024386" cy="1522884"/>
            <a:chOff x="6505573" y="2745170"/>
            <a:chExt cx="1122000" cy="1668000"/>
          </a:xfrm>
        </p:grpSpPr>
        <p:sp>
          <p:nvSpPr>
            <p:cNvPr id="361" name="Google Shape;361;p34"/>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4"/>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4"/>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4"/>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65" name="Google Shape;365;p34"/>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366" name="Google Shape;366;p34"/>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 name="Google Shape;367;p34"/>
          <p:cNvGrpSpPr/>
          <p:nvPr/>
        </p:nvGrpSpPr>
        <p:grpSpPr>
          <a:xfrm>
            <a:off x="6405845" y="3121897"/>
            <a:ext cx="520684" cy="1036470"/>
            <a:chOff x="9543736" y="4486132"/>
            <a:chExt cx="570300" cy="1135235"/>
          </a:xfrm>
        </p:grpSpPr>
        <p:sp>
          <p:nvSpPr>
            <p:cNvPr id="368" name="Google Shape;368;p34"/>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4"/>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4"/>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4"/>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72" name="Google Shape;372;p34"/>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73" name="Google Shape;373;p34"/>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 name="Google Shape;374;p34"/>
          <p:cNvGrpSpPr/>
          <p:nvPr/>
        </p:nvGrpSpPr>
        <p:grpSpPr>
          <a:xfrm>
            <a:off x="7564804" y="3443361"/>
            <a:ext cx="455496" cy="692277"/>
            <a:chOff x="7384375" y="3728000"/>
            <a:chExt cx="498900" cy="758244"/>
          </a:xfrm>
        </p:grpSpPr>
        <p:sp>
          <p:nvSpPr>
            <p:cNvPr id="375" name="Google Shape;375;p34"/>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4"/>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4"/>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4"/>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 name="Google Shape;379;p34"/>
          <p:cNvGrpSpPr/>
          <p:nvPr/>
        </p:nvGrpSpPr>
        <p:grpSpPr>
          <a:xfrm>
            <a:off x="7564836" y="3561758"/>
            <a:ext cx="478081" cy="462776"/>
            <a:chOff x="7384385" y="3857442"/>
            <a:chExt cx="523637" cy="506874"/>
          </a:xfrm>
        </p:grpSpPr>
        <p:sp>
          <p:nvSpPr>
            <p:cNvPr id="380" name="Google Shape;380;p34"/>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 name="Google Shape;381;p34"/>
            <p:cNvGrpSpPr/>
            <p:nvPr/>
          </p:nvGrpSpPr>
          <p:grpSpPr>
            <a:xfrm>
              <a:off x="7384385" y="3857442"/>
              <a:ext cx="523637" cy="498900"/>
              <a:chOff x="7384385" y="3857442"/>
              <a:chExt cx="523637" cy="498900"/>
            </a:xfrm>
          </p:grpSpPr>
          <p:sp>
            <p:nvSpPr>
              <p:cNvPr id="382" name="Google Shape;382;p34"/>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4"/>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84" name="Google Shape;384;p34"/>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85" name="Google Shape;385;p34"/>
          <p:cNvGrpSpPr/>
          <p:nvPr/>
        </p:nvGrpSpPr>
        <p:grpSpPr>
          <a:xfrm>
            <a:off x="8110843" y="3443361"/>
            <a:ext cx="435785" cy="692277"/>
            <a:chOff x="7982421" y="3727763"/>
            <a:chExt cx="477311" cy="758244"/>
          </a:xfrm>
        </p:grpSpPr>
        <p:sp>
          <p:nvSpPr>
            <p:cNvPr id="386" name="Google Shape;386;p34"/>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4"/>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4"/>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4"/>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4"/>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4"/>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4"/>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4"/>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94" name="Google Shape;394;p34"/>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35" name="Google Shape;235;p18"/>
          <p:cNvSpPr txBox="1"/>
          <p:nvPr>
            <p:ph idx="1" type="body"/>
          </p:nvPr>
        </p:nvSpPr>
        <p:spPr>
          <a:xfrm>
            <a:off x="1297500" y="1307850"/>
            <a:ext cx="7440900" cy="31710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1600"/>
              </a:spcBef>
              <a:spcAft>
                <a:spcPts val="0"/>
              </a:spcAft>
              <a:buClr>
                <a:schemeClr val="lt1"/>
              </a:buClr>
              <a:buSzPts val="1600"/>
              <a:buFont typeface="Roboto"/>
              <a:buAutoNum type="arabicPeriod"/>
            </a:pPr>
            <a:r>
              <a:rPr lang="en-GB" sz="1600">
                <a:latin typeface="Roboto"/>
                <a:ea typeface="Roboto"/>
                <a:cs typeface="Roboto"/>
                <a:sym typeface="Roboto"/>
              </a:rPr>
              <a:t>Selected topic</a:t>
            </a:r>
            <a:endParaRPr sz="1600">
              <a:latin typeface="Roboto"/>
              <a:ea typeface="Roboto"/>
              <a:cs typeface="Roboto"/>
              <a:sym typeface="Roboto"/>
            </a:endParaRPr>
          </a:p>
          <a:p>
            <a:pPr indent="-330200" lvl="0" marL="457200" rtl="0" algn="l">
              <a:lnSpc>
                <a:spcPct val="100000"/>
              </a:lnSpc>
              <a:spcBef>
                <a:spcPts val="0"/>
              </a:spcBef>
              <a:spcAft>
                <a:spcPts val="0"/>
              </a:spcAft>
              <a:buClr>
                <a:schemeClr val="lt1"/>
              </a:buClr>
              <a:buSzPts val="1600"/>
              <a:buFont typeface="Roboto"/>
              <a:buAutoNum type="arabicPeriod"/>
            </a:pPr>
            <a:r>
              <a:rPr lang="en-GB" sz="1600">
                <a:latin typeface="Roboto"/>
                <a:ea typeface="Roboto"/>
                <a:cs typeface="Roboto"/>
                <a:sym typeface="Roboto"/>
              </a:rPr>
              <a:t>Reason the topic was selected</a:t>
            </a:r>
            <a:endParaRPr sz="1600">
              <a:latin typeface="Roboto"/>
              <a:ea typeface="Roboto"/>
              <a:cs typeface="Roboto"/>
              <a:sym typeface="Roboto"/>
            </a:endParaRPr>
          </a:p>
          <a:p>
            <a:pPr indent="-330200" lvl="0" marL="457200" rtl="0" algn="l">
              <a:lnSpc>
                <a:spcPct val="100000"/>
              </a:lnSpc>
              <a:spcBef>
                <a:spcPts val="0"/>
              </a:spcBef>
              <a:spcAft>
                <a:spcPts val="0"/>
              </a:spcAft>
              <a:buClr>
                <a:schemeClr val="lt1"/>
              </a:buClr>
              <a:buSzPts val="1600"/>
              <a:buFont typeface="Roboto"/>
              <a:buAutoNum type="arabicPeriod"/>
            </a:pPr>
            <a:r>
              <a:rPr lang="en-GB" sz="1600">
                <a:latin typeface="Roboto"/>
                <a:ea typeface="Roboto"/>
                <a:cs typeface="Roboto"/>
                <a:sym typeface="Roboto"/>
              </a:rPr>
              <a:t>Description of the source of data</a:t>
            </a:r>
            <a:endParaRPr sz="1600">
              <a:latin typeface="Roboto"/>
              <a:ea typeface="Roboto"/>
              <a:cs typeface="Roboto"/>
              <a:sym typeface="Roboto"/>
            </a:endParaRPr>
          </a:p>
          <a:p>
            <a:pPr indent="-330200" lvl="0" marL="457200" rtl="0" algn="l">
              <a:lnSpc>
                <a:spcPct val="100000"/>
              </a:lnSpc>
              <a:spcBef>
                <a:spcPts val="0"/>
              </a:spcBef>
              <a:spcAft>
                <a:spcPts val="0"/>
              </a:spcAft>
              <a:buClr>
                <a:schemeClr val="lt1"/>
              </a:buClr>
              <a:buSzPts val="1600"/>
              <a:buFont typeface="Roboto"/>
              <a:buAutoNum type="arabicPeriod"/>
            </a:pPr>
            <a:r>
              <a:rPr lang="en-GB" sz="1600">
                <a:latin typeface="Roboto"/>
                <a:ea typeface="Roboto"/>
                <a:cs typeface="Roboto"/>
                <a:sym typeface="Roboto"/>
              </a:rPr>
              <a:t>Questions the team hopes to answer with the data</a:t>
            </a:r>
            <a:endParaRPr sz="1600">
              <a:latin typeface="Roboto"/>
              <a:ea typeface="Roboto"/>
              <a:cs typeface="Roboto"/>
              <a:sym typeface="Roboto"/>
            </a:endParaRPr>
          </a:p>
          <a:p>
            <a:pPr indent="-330200" lvl="0" marL="457200" rtl="0" algn="l">
              <a:lnSpc>
                <a:spcPct val="100000"/>
              </a:lnSpc>
              <a:spcBef>
                <a:spcPts val="0"/>
              </a:spcBef>
              <a:spcAft>
                <a:spcPts val="0"/>
              </a:spcAft>
              <a:buClr>
                <a:schemeClr val="lt1"/>
              </a:buClr>
              <a:buSzPts val="1600"/>
              <a:buFont typeface="Roboto"/>
              <a:buAutoNum type="arabicPeriod"/>
            </a:pPr>
            <a:r>
              <a:rPr lang="en-GB" sz="1600">
                <a:latin typeface="Roboto"/>
                <a:ea typeface="Roboto"/>
                <a:cs typeface="Roboto"/>
                <a:sym typeface="Roboto"/>
              </a:rPr>
              <a:t>Description of the data exploration phase of the project</a:t>
            </a:r>
            <a:endParaRPr sz="1600">
              <a:latin typeface="Roboto"/>
              <a:ea typeface="Roboto"/>
              <a:cs typeface="Roboto"/>
              <a:sym typeface="Roboto"/>
            </a:endParaRPr>
          </a:p>
          <a:p>
            <a:pPr indent="-330200" lvl="0" marL="457200" rtl="0" algn="l">
              <a:lnSpc>
                <a:spcPct val="100000"/>
              </a:lnSpc>
              <a:spcBef>
                <a:spcPts val="0"/>
              </a:spcBef>
              <a:spcAft>
                <a:spcPts val="0"/>
              </a:spcAft>
              <a:buClr>
                <a:schemeClr val="lt1"/>
              </a:buClr>
              <a:buSzPts val="1600"/>
              <a:buFont typeface="Roboto"/>
              <a:buAutoNum type="arabicPeriod"/>
            </a:pPr>
            <a:r>
              <a:rPr lang="en-GB" sz="1600">
                <a:latin typeface="Roboto"/>
                <a:ea typeface="Roboto"/>
                <a:cs typeface="Roboto"/>
                <a:sym typeface="Roboto"/>
              </a:rPr>
              <a:t>Description of the analysis phase of the project</a:t>
            </a:r>
            <a:endParaRPr sz="1600">
              <a:latin typeface="Roboto"/>
              <a:ea typeface="Roboto"/>
              <a:cs typeface="Roboto"/>
              <a:sym typeface="Roboto"/>
            </a:endParaRPr>
          </a:p>
          <a:p>
            <a:pPr indent="-330200" lvl="0" marL="457200" rtl="0" algn="l">
              <a:lnSpc>
                <a:spcPct val="100000"/>
              </a:lnSpc>
              <a:spcBef>
                <a:spcPts val="0"/>
              </a:spcBef>
              <a:spcAft>
                <a:spcPts val="0"/>
              </a:spcAft>
              <a:buClr>
                <a:schemeClr val="lt1"/>
              </a:buClr>
              <a:buSzPts val="1600"/>
              <a:buFont typeface="Roboto"/>
              <a:buAutoNum type="arabicPeriod"/>
            </a:pPr>
            <a:r>
              <a:rPr lang="en-GB" sz="1600">
                <a:latin typeface="Roboto"/>
                <a:ea typeface="Roboto"/>
                <a:cs typeface="Roboto"/>
                <a:sym typeface="Roboto"/>
              </a:rPr>
              <a:t>Technologies, languages, tools, and algorithms used throughout the project</a:t>
            </a:r>
            <a:endParaRPr sz="1600">
              <a:latin typeface="Roboto"/>
              <a:ea typeface="Roboto"/>
              <a:cs typeface="Roboto"/>
              <a:sym typeface="Roboto"/>
            </a:endParaRPr>
          </a:p>
          <a:p>
            <a:pPr indent="-330200" lvl="0" marL="457200" rtl="0" algn="l">
              <a:lnSpc>
                <a:spcPct val="100000"/>
              </a:lnSpc>
              <a:spcBef>
                <a:spcPts val="0"/>
              </a:spcBef>
              <a:spcAft>
                <a:spcPts val="0"/>
              </a:spcAft>
              <a:buClr>
                <a:schemeClr val="lt1"/>
              </a:buClr>
              <a:buSzPts val="1600"/>
              <a:buFont typeface="Roboto"/>
              <a:buAutoNum type="arabicPeriod"/>
            </a:pPr>
            <a:r>
              <a:rPr lang="en-GB" sz="1600">
                <a:latin typeface="Roboto"/>
                <a:ea typeface="Roboto"/>
                <a:cs typeface="Roboto"/>
                <a:sym typeface="Roboto"/>
              </a:rPr>
              <a:t>Result of analysis</a:t>
            </a:r>
            <a:endParaRPr sz="1600">
              <a:latin typeface="Roboto"/>
              <a:ea typeface="Roboto"/>
              <a:cs typeface="Roboto"/>
              <a:sym typeface="Roboto"/>
            </a:endParaRPr>
          </a:p>
          <a:p>
            <a:pPr indent="-330200" lvl="0" marL="457200" rtl="0" algn="l">
              <a:lnSpc>
                <a:spcPct val="100000"/>
              </a:lnSpc>
              <a:spcBef>
                <a:spcPts val="0"/>
              </a:spcBef>
              <a:spcAft>
                <a:spcPts val="0"/>
              </a:spcAft>
              <a:buClr>
                <a:schemeClr val="lt1"/>
              </a:buClr>
              <a:buSzPts val="1600"/>
              <a:buFont typeface="Roboto"/>
              <a:buAutoNum type="arabicPeriod"/>
            </a:pPr>
            <a:r>
              <a:rPr lang="en-GB" sz="1600">
                <a:latin typeface="Roboto"/>
                <a:ea typeface="Roboto"/>
                <a:cs typeface="Roboto"/>
                <a:sym typeface="Roboto"/>
              </a:rPr>
              <a:t>Recommendation for future analysis</a:t>
            </a:r>
            <a:endParaRPr sz="1600">
              <a:latin typeface="Roboto"/>
              <a:ea typeface="Roboto"/>
              <a:cs typeface="Roboto"/>
              <a:sym typeface="Roboto"/>
            </a:endParaRPr>
          </a:p>
          <a:p>
            <a:pPr indent="-330200" lvl="0" marL="457200" rtl="0" algn="l">
              <a:lnSpc>
                <a:spcPct val="100000"/>
              </a:lnSpc>
              <a:spcBef>
                <a:spcPts val="0"/>
              </a:spcBef>
              <a:spcAft>
                <a:spcPts val="0"/>
              </a:spcAft>
              <a:buClr>
                <a:schemeClr val="lt1"/>
              </a:buClr>
              <a:buSzPts val="1600"/>
              <a:buFont typeface="Roboto"/>
              <a:buAutoNum type="arabicPeriod"/>
            </a:pPr>
            <a:r>
              <a:rPr lang="en-GB" sz="1600">
                <a:latin typeface="Roboto"/>
                <a:ea typeface="Roboto"/>
                <a:cs typeface="Roboto"/>
                <a:sym typeface="Roboto"/>
              </a:rPr>
              <a:t>Anything the team would have done differently</a:t>
            </a:r>
            <a:endParaRPr sz="1600">
              <a:latin typeface="Roboto"/>
              <a:ea typeface="Roboto"/>
              <a:cs typeface="Roboto"/>
              <a:sym typeface="Roboto"/>
            </a:endParaRPr>
          </a:p>
          <a:p>
            <a:pPr indent="0" lvl="0" marL="0" rtl="0" algn="l">
              <a:spcBef>
                <a:spcPts val="3800"/>
              </a:spcBef>
              <a:spcAft>
                <a:spcPts val="0"/>
              </a:spcAft>
              <a:buNone/>
            </a:pPr>
            <a:r>
              <a:t/>
            </a:r>
            <a:endParaRPr sz="1700">
              <a:latin typeface="Arial"/>
              <a:ea typeface="Arial"/>
              <a:cs typeface="Arial"/>
              <a:sym typeface="Arial"/>
            </a:endParaRPr>
          </a:p>
          <a:p>
            <a:pPr indent="0" lvl="0" marL="0" rtl="0" algn="l">
              <a:spcBef>
                <a:spcPts val="1600"/>
              </a:spcBef>
              <a:spcAft>
                <a:spcPts val="1600"/>
              </a:spcAft>
              <a:buNone/>
            </a:pPr>
            <a:r>
              <a:t/>
            </a:r>
            <a:endParaRPr sz="17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AutoNum type="arabicPeriod"/>
            </a:pPr>
            <a:r>
              <a:rPr lang="en-GB"/>
              <a:t>Selected Topic</a:t>
            </a:r>
            <a:endParaRPr/>
          </a:p>
        </p:txBody>
      </p:sp>
      <p:sp>
        <p:nvSpPr>
          <p:cNvPr id="241" name="Google Shape;241;p19"/>
          <p:cNvSpPr txBox="1"/>
          <p:nvPr>
            <p:ph idx="1" type="body"/>
          </p:nvPr>
        </p:nvSpPr>
        <p:spPr>
          <a:xfrm>
            <a:off x="1297500" y="1307850"/>
            <a:ext cx="7038900" cy="2911200"/>
          </a:xfrm>
          <a:prstGeom prst="rect">
            <a:avLst/>
          </a:prstGeom>
        </p:spPr>
        <p:txBody>
          <a:bodyPr anchorCtr="0" anchor="t" bIns="91425" lIns="91425" spcFirstLastPara="1" rIns="91425" wrap="square" tIns="91425">
            <a:noAutofit/>
          </a:bodyPr>
          <a:lstStyle/>
          <a:p>
            <a:pPr indent="0" lvl="0" marL="0" marR="0" rtl="0" algn="l">
              <a:lnSpc>
                <a:spcPct val="100000"/>
              </a:lnSpc>
              <a:spcBef>
                <a:spcPts val="1600"/>
              </a:spcBef>
              <a:spcAft>
                <a:spcPts val="0"/>
              </a:spcAft>
              <a:buNone/>
            </a:pPr>
            <a:r>
              <a:rPr lang="en-GB" sz="1600">
                <a:latin typeface="Roboto"/>
                <a:ea typeface="Roboto"/>
                <a:cs typeface="Roboto"/>
                <a:sym typeface="Roboto"/>
              </a:rPr>
              <a:t>We will be laying the foundation for our analysis by processing and exploring a large amount of data on video game sales. The dataset contains information regarding the sales of video games across various regions like North America, Europe, Japan and also globally, while also giving information regarding the Names, Publishers and Platforms.</a:t>
            </a:r>
            <a:endParaRPr sz="1600">
              <a:solidFill>
                <a:srgbClr val="24292F"/>
              </a:solidFill>
              <a:highlight>
                <a:srgbClr val="FFFFFF"/>
              </a:highlight>
              <a:latin typeface="Arial"/>
              <a:ea typeface="Arial"/>
              <a:cs typeface="Arial"/>
              <a:sym typeface="Arial"/>
            </a:endParaRPr>
          </a:p>
          <a:p>
            <a:pPr indent="0" lvl="0" marL="0" rtl="0" algn="l">
              <a:spcBef>
                <a:spcPts val="44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2. Reasons the Topic was Selected </a:t>
            </a:r>
            <a:endParaRPr/>
          </a:p>
        </p:txBody>
      </p:sp>
      <p:sp>
        <p:nvSpPr>
          <p:cNvPr id="247" name="Google Shape;247;p20"/>
          <p:cNvSpPr txBox="1"/>
          <p:nvPr>
            <p:ph idx="1" type="body"/>
          </p:nvPr>
        </p:nvSpPr>
        <p:spPr>
          <a:xfrm>
            <a:off x="1297500" y="1567550"/>
            <a:ext cx="7038900" cy="29112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330200" lvl="0" marL="457200" rtl="0" algn="l">
              <a:spcBef>
                <a:spcPts val="0"/>
              </a:spcBef>
              <a:spcAft>
                <a:spcPts val="0"/>
              </a:spcAft>
              <a:buSzPts val="1600"/>
              <a:buFont typeface="Roboto"/>
              <a:buChar char="●"/>
            </a:pPr>
            <a:r>
              <a:rPr lang="en-GB" sz="1600">
                <a:latin typeface="Roboto"/>
                <a:ea typeface="Roboto"/>
                <a:cs typeface="Roboto"/>
                <a:sym typeface="Roboto"/>
              </a:rPr>
              <a:t>The world is getting more connected every day, and more gaming trends and preferences are emerging around the globe.</a:t>
            </a:r>
            <a:endParaRPr sz="1600">
              <a:latin typeface="Roboto"/>
              <a:ea typeface="Roboto"/>
              <a:cs typeface="Roboto"/>
              <a:sym typeface="Roboto"/>
            </a:endParaRPr>
          </a:p>
          <a:p>
            <a:pPr indent="-330200" lvl="0" marL="457200" rtl="0" algn="l">
              <a:spcBef>
                <a:spcPts val="0"/>
              </a:spcBef>
              <a:spcAft>
                <a:spcPts val="0"/>
              </a:spcAft>
              <a:buSzPts val="1600"/>
              <a:buFont typeface="Roboto"/>
              <a:buChar char="●"/>
            </a:pPr>
            <a:r>
              <a:rPr lang="en-GB" sz="1600">
                <a:latin typeface="Roboto"/>
                <a:ea typeface="Roboto"/>
                <a:cs typeface="Roboto"/>
                <a:sym typeface="Roboto"/>
              </a:rPr>
              <a:t>We want to know which console is preferred the most based on different regions.</a:t>
            </a:r>
            <a:endParaRPr sz="1600">
              <a:latin typeface="Roboto"/>
              <a:ea typeface="Roboto"/>
              <a:cs typeface="Roboto"/>
              <a:sym typeface="Roboto"/>
            </a:endParaRPr>
          </a:p>
          <a:p>
            <a:pPr indent="-330200" lvl="0" marL="457200" rtl="0" algn="l">
              <a:spcBef>
                <a:spcPts val="0"/>
              </a:spcBef>
              <a:spcAft>
                <a:spcPts val="0"/>
              </a:spcAft>
              <a:buSzPts val="1600"/>
              <a:buFont typeface="Roboto"/>
              <a:buChar char="●"/>
            </a:pPr>
            <a:r>
              <a:rPr lang="en-GB" sz="1600">
                <a:latin typeface="Roboto"/>
                <a:ea typeface="Roboto"/>
                <a:cs typeface="Roboto"/>
                <a:sym typeface="Roboto"/>
              </a:rPr>
              <a:t>We will compile results from all over the world and determine if any regional trends might shape the gaming industry as a whole.</a:t>
            </a:r>
            <a:endParaRPr sz="1600">
              <a:latin typeface="Roboto"/>
              <a:ea typeface="Roboto"/>
              <a:cs typeface="Roboto"/>
              <a:sym typeface="Roboto"/>
            </a:endParaRPr>
          </a:p>
          <a:p>
            <a:pPr indent="-330200" lvl="0" marL="457200" rtl="0" algn="l">
              <a:spcBef>
                <a:spcPts val="0"/>
              </a:spcBef>
              <a:spcAft>
                <a:spcPts val="0"/>
              </a:spcAft>
              <a:buSzPts val="1600"/>
              <a:buFont typeface="Roboto"/>
              <a:buChar char="●"/>
            </a:pPr>
            <a:r>
              <a:rPr lang="en-GB" sz="1600">
                <a:latin typeface="Roboto"/>
                <a:ea typeface="Roboto"/>
                <a:cs typeface="Roboto"/>
                <a:sym typeface="Roboto"/>
              </a:rPr>
              <a:t>It's great stress relief and some games are just so much fun to play , Enjoyment for all age people.</a:t>
            </a:r>
            <a:endParaRPr sz="1200">
              <a:solidFill>
                <a:srgbClr val="24292F"/>
              </a:solidFill>
              <a:highlight>
                <a:srgbClr val="FFFFFF"/>
              </a:highlight>
              <a:latin typeface="Arial"/>
              <a:ea typeface="Arial"/>
              <a:cs typeface="Arial"/>
              <a:sym typeface="Arial"/>
            </a:endParaRPr>
          </a:p>
          <a:p>
            <a:pPr indent="0" lvl="0" marL="0" rtl="0" algn="l">
              <a:spcBef>
                <a:spcPts val="12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3. Description of the Source Data</a:t>
            </a:r>
            <a:endParaRPr/>
          </a:p>
        </p:txBody>
      </p:sp>
      <p:sp>
        <p:nvSpPr>
          <p:cNvPr id="253" name="Google Shape;253;p21"/>
          <p:cNvSpPr txBox="1"/>
          <p:nvPr>
            <p:ph idx="1" type="body"/>
          </p:nvPr>
        </p:nvSpPr>
        <p:spPr>
          <a:xfrm>
            <a:off x="1297500" y="1307850"/>
            <a:ext cx="7038900" cy="2911200"/>
          </a:xfrm>
          <a:prstGeom prst="rect">
            <a:avLst/>
          </a:prstGeom>
        </p:spPr>
        <p:txBody>
          <a:bodyPr anchorCtr="0" anchor="t" bIns="91425" lIns="91425" spcFirstLastPara="1" rIns="91425" wrap="square" tIns="91425">
            <a:noAutofit/>
          </a:bodyPr>
          <a:lstStyle/>
          <a:p>
            <a:pPr indent="-330200" lvl="0" marL="457200" marR="0" rtl="0" algn="l">
              <a:lnSpc>
                <a:spcPct val="100000"/>
              </a:lnSpc>
              <a:spcBef>
                <a:spcPts val="1600"/>
              </a:spcBef>
              <a:spcAft>
                <a:spcPts val="0"/>
              </a:spcAft>
              <a:buClr>
                <a:schemeClr val="lt1"/>
              </a:buClr>
              <a:buSzPts val="1600"/>
              <a:buFont typeface="Roboto"/>
              <a:buChar char="●"/>
            </a:pPr>
            <a:r>
              <a:rPr lang="en-GB" sz="1600">
                <a:latin typeface="Roboto"/>
                <a:ea typeface="Roboto"/>
                <a:cs typeface="Roboto"/>
                <a:sym typeface="Roboto"/>
              </a:rPr>
              <a:t>The datasets we used are from Kaggle which is the home for many datasets and competitions.</a:t>
            </a:r>
            <a:endParaRPr sz="1600">
              <a:latin typeface="Roboto"/>
              <a:ea typeface="Roboto"/>
              <a:cs typeface="Roboto"/>
              <a:sym typeface="Roboto"/>
            </a:endParaRPr>
          </a:p>
          <a:p>
            <a:pPr indent="-330200" lvl="0" marL="457200" marR="0" rtl="0" algn="l">
              <a:lnSpc>
                <a:spcPct val="100000"/>
              </a:lnSpc>
              <a:spcBef>
                <a:spcPts val="0"/>
              </a:spcBef>
              <a:spcAft>
                <a:spcPts val="0"/>
              </a:spcAft>
              <a:buClr>
                <a:schemeClr val="lt1"/>
              </a:buClr>
              <a:buSzPts val="1600"/>
              <a:buFont typeface="Roboto"/>
              <a:buChar char="●"/>
            </a:pPr>
            <a:r>
              <a:rPr lang="en-GB" sz="1600">
                <a:latin typeface="Roboto"/>
                <a:ea typeface="Roboto"/>
                <a:cs typeface="Roboto"/>
                <a:sym typeface="Roboto"/>
              </a:rPr>
              <a:t>Our data is comprised from three different data sets found on Kaggle. These datasets have video game titles, genres, console types, of games sold, dates, and region it sold in.</a:t>
            </a:r>
            <a:endParaRPr sz="1600">
              <a:solidFill>
                <a:srgbClr val="24292F"/>
              </a:solidFill>
              <a:highlight>
                <a:srgbClr val="FFFFFF"/>
              </a:highlight>
              <a:latin typeface="Arial"/>
              <a:ea typeface="Arial"/>
              <a:cs typeface="Arial"/>
              <a:sym typeface="Arial"/>
            </a:endParaRPr>
          </a:p>
          <a:p>
            <a:pPr indent="0" lvl="0" marL="0" rtl="0" algn="l">
              <a:spcBef>
                <a:spcPts val="4400"/>
              </a:spcBef>
              <a:spcAft>
                <a:spcPts val="0"/>
              </a:spcAft>
              <a:buNone/>
            </a:pPr>
            <a:r>
              <a:t/>
            </a:r>
            <a:endParaRPr sz="1200">
              <a:solidFill>
                <a:srgbClr val="24292F"/>
              </a:solidFill>
              <a:highlight>
                <a:srgbClr val="FFFFFF"/>
              </a:highlight>
              <a:latin typeface="Arial"/>
              <a:ea typeface="Arial"/>
              <a:cs typeface="Arial"/>
              <a:sym typeface="Arial"/>
            </a:endParaRPr>
          </a:p>
          <a:p>
            <a:pPr indent="0" lvl="0" marL="0" rtl="0" algn="l">
              <a:spcBef>
                <a:spcPts val="12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100"/>
              <a:t>4. </a:t>
            </a:r>
            <a:r>
              <a:rPr lang="en-GB" sz="2100"/>
              <a:t>Questions We Hope to Answer with the Data</a:t>
            </a:r>
            <a:endParaRPr sz="1800"/>
          </a:p>
        </p:txBody>
      </p:sp>
      <p:sp>
        <p:nvSpPr>
          <p:cNvPr id="259" name="Google Shape;259;p22"/>
          <p:cNvSpPr txBox="1"/>
          <p:nvPr>
            <p:ph idx="1" type="body"/>
          </p:nvPr>
        </p:nvSpPr>
        <p:spPr>
          <a:xfrm>
            <a:off x="1297500" y="1307850"/>
            <a:ext cx="7038900" cy="2911200"/>
          </a:xfrm>
          <a:prstGeom prst="rect">
            <a:avLst/>
          </a:prstGeom>
        </p:spPr>
        <p:txBody>
          <a:bodyPr anchorCtr="0" anchor="t" bIns="91425" lIns="91425" spcFirstLastPara="1" rIns="91425" wrap="square" tIns="91425">
            <a:noAutofit/>
          </a:bodyPr>
          <a:lstStyle/>
          <a:p>
            <a:pPr indent="-330200" lvl="0" marL="457200" marR="0" rtl="0" algn="l">
              <a:lnSpc>
                <a:spcPct val="115000"/>
              </a:lnSpc>
              <a:spcBef>
                <a:spcPts val="0"/>
              </a:spcBef>
              <a:spcAft>
                <a:spcPts val="0"/>
              </a:spcAft>
              <a:buSzPts val="1600"/>
              <a:buFont typeface="Roboto"/>
              <a:buAutoNum type="arabicPeriod"/>
            </a:pPr>
            <a:r>
              <a:rPr lang="en-GB" sz="1600">
                <a:latin typeface="Roboto"/>
                <a:ea typeface="Roboto"/>
                <a:cs typeface="Roboto"/>
                <a:sym typeface="Roboto"/>
              </a:rPr>
              <a:t>What genre of game sells best?</a:t>
            </a:r>
            <a:endParaRPr sz="1600">
              <a:latin typeface="Roboto"/>
              <a:ea typeface="Roboto"/>
              <a:cs typeface="Roboto"/>
              <a:sym typeface="Roboto"/>
            </a:endParaRPr>
          </a:p>
          <a:p>
            <a:pPr indent="-330200" lvl="0" marL="457200" marR="0" rtl="0" algn="l">
              <a:lnSpc>
                <a:spcPct val="115000"/>
              </a:lnSpc>
              <a:spcBef>
                <a:spcPts val="0"/>
              </a:spcBef>
              <a:spcAft>
                <a:spcPts val="0"/>
              </a:spcAft>
              <a:buSzPts val="1600"/>
              <a:buFont typeface="Roboto"/>
              <a:buAutoNum type="arabicPeriod"/>
            </a:pPr>
            <a:r>
              <a:rPr lang="en-GB" sz="1600">
                <a:latin typeface="Roboto"/>
                <a:ea typeface="Roboto"/>
                <a:cs typeface="Roboto"/>
                <a:sym typeface="Roboto"/>
              </a:rPr>
              <a:t>What seasons do games sell the best?</a:t>
            </a:r>
            <a:endParaRPr sz="1600">
              <a:latin typeface="Roboto"/>
              <a:ea typeface="Roboto"/>
              <a:cs typeface="Roboto"/>
              <a:sym typeface="Roboto"/>
            </a:endParaRPr>
          </a:p>
          <a:p>
            <a:pPr indent="-330200" lvl="0" marL="457200" marR="0" rtl="0" algn="l">
              <a:lnSpc>
                <a:spcPct val="115000"/>
              </a:lnSpc>
              <a:spcBef>
                <a:spcPts val="0"/>
              </a:spcBef>
              <a:spcAft>
                <a:spcPts val="0"/>
              </a:spcAft>
              <a:buSzPts val="1600"/>
              <a:buFont typeface="Roboto"/>
              <a:buAutoNum type="arabicPeriod"/>
            </a:pPr>
            <a:r>
              <a:rPr lang="en-GB" sz="1600">
                <a:latin typeface="Roboto"/>
                <a:ea typeface="Roboto"/>
                <a:cs typeface="Roboto"/>
                <a:sym typeface="Roboto"/>
              </a:rPr>
              <a:t>What region games sell the best?</a:t>
            </a:r>
            <a:endParaRPr sz="1600">
              <a:latin typeface="Roboto"/>
              <a:ea typeface="Roboto"/>
              <a:cs typeface="Roboto"/>
              <a:sym typeface="Roboto"/>
            </a:endParaRPr>
          </a:p>
          <a:p>
            <a:pPr indent="-330200" lvl="0" marL="457200" marR="0" rtl="0" algn="l">
              <a:lnSpc>
                <a:spcPct val="115000"/>
              </a:lnSpc>
              <a:spcBef>
                <a:spcPts val="0"/>
              </a:spcBef>
              <a:spcAft>
                <a:spcPts val="0"/>
              </a:spcAft>
              <a:buSzPts val="1600"/>
              <a:buFont typeface="Roboto"/>
              <a:buAutoNum type="arabicPeriod"/>
            </a:pPr>
            <a:r>
              <a:rPr lang="en-GB" sz="1600">
                <a:latin typeface="Roboto"/>
                <a:ea typeface="Roboto"/>
                <a:cs typeface="Roboto"/>
                <a:sym typeface="Roboto"/>
              </a:rPr>
              <a:t>Overall comparisons between genre, console types, dates sold, and regions sold in?</a:t>
            </a:r>
            <a:endParaRPr sz="1500">
              <a:solidFill>
                <a:srgbClr val="24292F"/>
              </a:solidFill>
              <a:highlight>
                <a:srgbClr val="FFFFFF"/>
              </a:highlight>
              <a:latin typeface="Roboto"/>
              <a:ea typeface="Roboto"/>
              <a:cs typeface="Roboto"/>
              <a:sym typeface="Roboto"/>
            </a:endParaRPr>
          </a:p>
          <a:p>
            <a:pPr indent="0" lvl="0" marL="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3"/>
          <p:cNvSpPr txBox="1"/>
          <p:nvPr>
            <p:ph type="title"/>
          </p:nvPr>
        </p:nvSpPr>
        <p:spPr>
          <a:xfrm>
            <a:off x="1052550" y="9488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Database</a:t>
            </a:r>
            <a:endParaRPr/>
          </a:p>
        </p:txBody>
      </p:sp>
      <p:sp>
        <p:nvSpPr>
          <p:cNvPr id="265" name="Google Shape;265;p23"/>
          <p:cNvSpPr txBox="1"/>
          <p:nvPr/>
        </p:nvSpPr>
        <p:spPr>
          <a:xfrm>
            <a:off x="488450" y="1862900"/>
            <a:ext cx="3382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chemeClr val="lt1"/>
                </a:solidFill>
                <a:latin typeface="Lato"/>
                <a:ea typeface="Lato"/>
                <a:cs typeface="Lato"/>
                <a:sym typeface="Lato"/>
              </a:rPr>
              <a:t>SQLITE database was </a:t>
            </a:r>
            <a:r>
              <a:rPr lang="en-GB">
                <a:solidFill>
                  <a:schemeClr val="lt1"/>
                </a:solidFill>
                <a:latin typeface="Lato"/>
                <a:ea typeface="Lato"/>
                <a:cs typeface="Lato"/>
                <a:sym typeface="Lato"/>
              </a:rPr>
              <a:t>created </a:t>
            </a:r>
            <a:endParaRPr>
              <a:solidFill>
                <a:schemeClr val="lt1"/>
              </a:solidFill>
              <a:latin typeface="Lato"/>
              <a:ea typeface="Lato"/>
              <a:cs typeface="Lato"/>
              <a:sym typeface="Lato"/>
            </a:endParaRPr>
          </a:p>
        </p:txBody>
      </p:sp>
      <p:sp>
        <p:nvSpPr>
          <p:cNvPr id="266" name="Google Shape;266;p23"/>
          <p:cNvSpPr txBox="1"/>
          <p:nvPr/>
        </p:nvSpPr>
        <p:spPr>
          <a:xfrm flipH="1">
            <a:off x="1961175" y="2571750"/>
            <a:ext cx="3804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chemeClr val="lt1"/>
                </a:solidFill>
                <a:latin typeface="Lato"/>
                <a:ea typeface="Lato"/>
                <a:cs typeface="Lato"/>
                <a:sym typeface="Lato"/>
              </a:rPr>
              <a:t>Datasets were uploaded to database</a:t>
            </a:r>
            <a:endParaRPr>
              <a:solidFill>
                <a:schemeClr val="lt1"/>
              </a:solidFill>
              <a:latin typeface="Lato"/>
              <a:ea typeface="Lato"/>
              <a:cs typeface="Lato"/>
              <a:sym typeface="Lato"/>
            </a:endParaRPr>
          </a:p>
        </p:txBody>
      </p:sp>
      <p:sp>
        <p:nvSpPr>
          <p:cNvPr id="267" name="Google Shape;267;p23"/>
          <p:cNvSpPr txBox="1"/>
          <p:nvPr/>
        </p:nvSpPr>
        <p:spPr>
          <a:xfrm>
            <a:off x="3715225" y="3478350"/>
            <a:ext cx="3441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chemeClr val="lt1"/>
                </a:solidFill>
                <a:latin typeface="Lato"/>
                <a:ea typeface="Lato"/>
                <a:cs typeface="Lato"/>
                <a:sym typeface="Lato"/>
              </a:rPr>
              <a:t>Datasets were joined into one</a:t>
            </a:r>
            <a:endParaRPr>
              <a:solidFill>
                <a:schemeClr val="lt1"/>
              </a:solidFill>
              <a:latin typeface="Lato"/>
              <a:ea typeface="Lato"/>
              <a:cs typeface="Lato"/>
              <a:sym typeface="Lato"/>
            </a:endParaRPr>
          </a:p>
        </p:txBody>
      </p:sp>
      <p:sp>
        <p:nvSpPr>
          <p:cNvPr id="268" name="Google Shape;268;p23"/>
          <p:cNvSpPr txBox="1"/>
          <p:nvPr/>
        </p:nvSpPr>
        <p:spPr>
          <a:xfrm>
            <a:off x="4840050" y="4329400"/>
            <a:ext cx="4196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chemeClr val="lt1"/>
                </a:solidFill>
                <a:latin typeface="Lato"/>
                <a:ea typeface="Lato"/>
                <a:cs typeface="Lato"/>
                <a:sym typeface="Lato"/>
              </a:rPr>
              <a:t>Database is connected to model via SQLAlchemy</a:t>
            </a:r>
            <a:endParaRPr>
              <a:solidFill>
                <a:schemeClr val="lt1"/>
              </a:solidFill>
              <a:latin typeface="Lato"/>
              <a:ea typeface="Lato"/>
              <a:cs typeface="Lato"/>
              <a:sym typeface="Lato"/>
            </a:endParaRPr>
          </a:p>
        </p:txBody>
      </p:sp>
      <p:pic>
        <p:nvPicPr>
          <p:cNvPr id="269" name="Google Shape;269;p23"/>
          <p:cNvPicPr preferRelativeResize="0"/>
          <p:nvPr/>
        </p:nvPicPr>
        <p:blipFill>
          <a:blip r:embed="rId3">
            <a:alphaModFix/>
          </a:blip>
          <a:stretch>
            <a:fillRect/>
          </a:stretch>
        </p:blipFill>
        <p:spPr>
          <a:xfrm>
            <a:off x="4368800" y="300231"/>
            <a:ext cx="4064751" cy="1927375"/>
          </a:xfrm>
          <a:prstGeom prst="rect">
            <a:avLst/>
          </a:prstGeom>
          <a:noFill/>
          <a:ln>
            <a:noFill/>
          </a:ln>
        </p:spPr>
      </p:pic>
      <p:sp>
        <p:nvSpPr>
          <p:cNvPr id="270" name="Google Shape;270;p23"/>
          <p:cNvSpPr/>
          <p:nvPr/>
        </p:nvSpPr>
        <p:spPr>
          <a:xfrm rot="-3429338">
            <a:off x="1601098" y="2149469"/>
            <a:ext cx="264954" cy="984164"/>
          </a:xfrm>
          <a:prstGeom prst="curvedRightArrow">
            <a:avLst>
              <a:gd fmla="val 25000" name="adj1"/>
              <a:gd fmla="val 50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3"/>
          <p:cNvSpPr/>
          <p:nvPr/>
        </p:nvSpPr>
        <p:spPr>
          <a:xfrm rot="-3047341">
            <a:off x="5498757" y="2737134"/>
            <a:ext cx="185074" cy="718049"/>
          </a:xfrm>
          <a:prstGeom prst="curvedLeftArrow">
            <a:avLst>
              <a:gd fmla="val 25000" name="adj1"/>
              <a:gd fmla="val 50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3"/>
          <p:cNvSpPr/>
          <p:nvPr/>
        </p:nvSpPr>
        <p:spPr>
          <a:xfrm rot="-2575165">
            <a:off x="4385057" y="3896829"/>
            <a:ext cx="222036" cy="874139"/>
          </a:xfrm>
          <a:prstGeom prst="curvedRightArrow">
            <a:avLst>
              <a:gd fmla="val 25000" name="adj1"/>
              <a:gd fmla="val 50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5. </a:t>
            </a:r>
            <a:r>
              <a:rPr lang="en-GB">
                <a:latin typeface="Roboto"/>
                <a:ea typeface="Roboto"/>
                <a:cs typeface="Roboto"/>
                <a:sym typeface="Roboto"/>
              </a:rPr>
              <a:t>Data Exploration Phase</a:t>
            </a:r>
            <a:endParaRPr sz="3200"/>
          </a:p>
        </p:txBody>
      </p:sp>
      <p:sp>
        <p:nvSpPr>
          <p:cNvPr id="278" name="Google Shape;278;p24"/>
          <p:cNvSpPr txBox="1"/>
          <p:nvPr>
            <p:ph idx="1" type="body"/>
          </p:nvPr>
        </p:nvSpPr>
        <p:spPr>
          <a:xfrm>
            <a:off x="1297500" y="1307850"/>
            <a:ext cx="7038900" cy="360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GB" sz="1400">
                <a:latin typeface="Roboto"/>
                <a:ea typeface="Roboto"/>
                <a:cs typeface="Roboto"/>
                <a:sym typeface="Roboto"/>
              </a:rPr>
              <a:t>Description of preliminary data preprocessing</a:t>
            </a:r>
            <a:endParaRPr i="1" sz="1400">
              <a:latin typeface="Roboto"/>
              <a:ea typeface="Roboto"/>
              <a:cs typeface="Roboto"/>
              <a:sym typeface="Roboto"/>
            </a:endParaRPr>
          </a:p>
          <a:p>
            <a:pPr indent="-317500" lvl="0" marL="457200" rtl="0" algn="l">
              <a:spcBef>
                <a:spcPts val="1200"/>
              </a:spcBef>
              <a:spcAft>
                <a:spcPts val="0"/>
              </a:spcAft>
              <a:buClr>
                <a:schemeClr val="lt1"/>
              </a:buClr>
              <a:buSzPts val="1400"/>
              <a:buFont typeface="Roboto"/>
              <a:buChar char="●"/>
            </a:pPr>
            <a:r>
              <a:rPr lang="en-GB" sz="1400">
                <a:latin typeface="Roboto"/>
                <a:ea typeface="Roboto"/>
                <a:cs typeface="Roboto"/>
                <a:sym typeface="Roboto"/>
              </a:rPr>
              <a:t>The data was cleaned and filtered to display the three primary consoles for this analysis. Data from two other sources were combined in order to create the database and add additional data points.</a:t>
            </a:r>
            <a:endParaRPr sz="1400">
              <a:latin typeface="Roboto"/>
              <a:ea typeface="Roboto"/>
              <a:cs typeface="Roboto"/>
              <a:sym typeface="Roboto"/>
            </a:endParaRPr>
          </a:p>
          <a:p>
            <a:pPr indent="0" lvl="0" marL="0" rtl="0" algn="l">
              <a:spcBef>
                <a:spcPts val="1200"/>
              </a:spcBef>
              <a:spcAft>
                <a:spcPts val="0"/>
              </a:spcAft>
              <a:buNone/>
            </a:pPr>
            <a:r>
              <a:rPr i="1" lang="en-GB" sz="1400">
                <a:latin typeface="Roboto"/>
                <a:ea typeface="Roboto"/>
                <a:cs typeface="Roboto"/>
                <a:sym typeface="Roboto"/>
              </a:rPr>
              <a:t>Description of preliminary feature engineering and preliminary feature selection, including their decision-making process</a:t>
            </a:r>
            <a:endParaRPr i="1" sz="1400">
              <a:latin typeface="Roboto"/>
              <a:ea typeface="Roboto"/>
              <a:cs typeface="Roboto"/>
              <a:sym typeface="Roboto"/>
            </a:endParaRPr>
          </a:p>
          <a:p>
            <a:pPr indent="-317500" lvl="0" marL="457200" rtl="0" algn="l">
              <a:spcBef>
                <a:spcPts val="1200"/>
              </a:spcBef>
              <a:spcAft>
                <a:spcPts val="0"/>
              </a:spcAft>
              <a:buClr>
                <a:schemeClr val="lt1"/>
              </a:buClr>
              <a:buSzPts val="1400"/>
              <a:buFont typeface="Roboto"/>
              <a:buChar char="●"/>
            </a:pPr>
            <a:r>
              <a:rPr lang="en-GB" sz="1400">
                <a:latin typeface="Roboto"/>
                <a:ea typeface="Roboto"/>
                <a:cs typeface="Roboto"/>
                <a:sym typeface="Roboto"/>
              </a:rPr>
              <a:t>Once in python, the global and other countries categories were combined in order to create one. In order to conduct the analysis of genre and sales by country, dummy variables were generated to change the object data type to numeric. A heat map and scatter plot were developed in order to determine the relationship if any existed between the desired test variables.</a:t>
            </a:r>
            <a:endParaRPr sz="1400">
              <a:latin typeface="Roboto"/>
              <a:ea typeface="Roboto"/>
              <a:cs typeface="Roboto"/>
              <a:sym typeface="Roboto"/>
            </a:endParaRPr>
          </a:p>
          <a:p>
            <a:pPr indent="0" lvl="0" marL="0" rtl="0" algn="l">
              <a:spcBef>
                <a:spcPts val="1200"/>
              </a:spcBef>
              <a:spcAft>
                <a:spcPts val="1600"/>
              </a:spcAft>
              <a:buNone/>
            </a:pPr>
            <a:r>
              <a:t/>
            </a:r>
            <a:endParaRPr sz="11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5. Data Exploration Phase Cont’d</a:t>
            </a:r>
            <a:endParaRPr/>
          </a:p>
        </p:txBody>
      </p:sp>
      <p:sp>
        <p:nvSpPr>
          <p:cNvPr id="284" name="Google Shape;284;p25"/>
          <p:cNvSpPr txBox="1"/>
          <p:nvPr>
            <p:ph idx="1" type="body"/>
          </p:nvPr>
        </p:nvSpPr>
        <p:spPr>
          <a:xfrm>
            <a:off x="1297500" y="1150800"/>
            <a:ext cx="7038900" cy="360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GB">
                <a:latin typeface="Roboto"/>
                <a:ea typeface="Roboto"/>
                <a:cs typeface="Roboto"/>
                <a:sym typeface="Roboto"/>
              </a:rPr>
              <a:t>Description of how data was split into training and testing sets</a:t>
            </a:r>
            <a:endParaRPr i="1">
              <a:latin typeface="Roboto"/>
              <a:ea typeface="Roboto"/>
              <a:cs typeface="Roboto"/>
              <a:sym typeface="Roboto"/>
            </a:endParaRPr>
          </a:p>
          <a:p>
            <a:pPr indent="-311150" lvl="0" marL="457200" rtl="0" algn="l">
              <a:spcBef>
                <a:spcPts val="1200"/>
              </a:spcBef>
              <a:spcAft>
                <a:spcPts val="0"/>
              </a:spcAft>
              <a:buClr>
                <a:schemeClr val="lt1"/>
              </a:buClr>
              <a:buSzPts val="1300"/>
              <a:buFont typeface="Roboto"/>
              <a:buChar char="●"/>
            </a:pPr>
            <a:r>
              <a:rPr lang="en-GB">
                <a:latin typeface="Roboto"/>
                <a:ea typeface="Roboto"/>
                <a:cs typeface="Roboto"/>
                <a:sym typeface="Roboto"/>
              </a:rPr>
              <a:t>Ultimately, the primary goal was to create a sales projection based on genre and region. In order to do this the data was split into training variables by 0.4. This decision was based on research from different sales analysis conducted and our own data set. The reminder of the data points were used for the testing model.</a:t>
            </a:r>
            <a:endParaRPr>
              <a:latin typeface="Roboto"/>
              <a:ea typeface="Roboto"/>
              <a:cs typeface="Roboto"/>
              <a:sym typeface="Roboto"/>
            </a:endParaRPr>
          </a:p>
          <a:p>
            <a:pPr indent="0" lvl="0" marL="0" rtl="0" algn="l">
              <a:spcBef>
                <a:spcPts val="1200"/>
              </a:spcBef>
              <a:spcAft>
                <a:spcPts val="0"/>
              </a:spcAft>
              <a:buNone/>
            </a:pPr>
            <a:r>
              <a:rPr i="1" lang="en-GB">
                <a:latin typeface="Roboto"/>
                <a:ea typeface="Roboto"/>
                <a:cs typeface="Roboto"/>
                <a:sym typeface="Roboto"/>
              </a:rPr>
              <a:t>Explanation of model choice, including limitations and benefits</a:t>
            </a:r>
            <a:endParaRPr i="1">
              <a:latin typeface="Roboto"/>
              <a:ea typeface="Roboto"/>
              <a:cs typeface="Roboto"/>
              <a:sym typeface="Roboto"/>
            </a:endParaRPr>
          </a:p>
          <a:p>
            <a:pPr indent="-311150" lvl="0" marL="457200" rtl="0" algn="l">
              <a:spcBef>
                <a:spcPts val="1200"/>
              </a:spcBef>
              <a:spcAft>
                <a:spcPts val="0"/>
              </a:spcAft>
              <a:buClr>
                <a:schemeClr val="lt1"/>
              </a:buClr>
              <a:buSzPts val="1300"/>
              <a:buFont typeface="Roboto"/>
              <a:buChar char="●"/>
            </a:pPr>
            <a:r>
              <a:rPr lang="en-GB">
                <a:latin typeface="Roboto"/>
                <a:ea typeface="Roboto"/>
                <a:cs typeface="Roboto"/>
                <a:sym typeface="Roboto"/>
              </a:rPr>
              <a:t>For this analysis linear regression was the model choice selected. It is a supervised machine learning model that allows for target prediction of the independent variable. Since this model can determine if a specific genre of game will sale better in a different region this model a good choice for this analysis. One of the main limitations of this model is the reliance on linear relationships. It is based on the assumption that the relationships at their core are linearly connected, however this may not truly be the case.</a:t>
            </a:r>
            <a:endParaRPr>
              <a:latin typeface="Roboto"/>
              <a:ea typeface="Roboto"/>
              <a:cs typeface="Roboto"/>
              <a:sym typeface="Roboto"/>
            </a:endParaRPr>
          </a:p>
          <a:p>
            <a:pPr indent="0" lvl="0" marL="457200" rtl="0" algn="l">
              <a:spcBef>
                <a:spcPts val="0"/>
              </a:spcBef>
              <a:spcAft>
                <a:spcPts val="0"/>
              </a:spcAft>
              <a:buNone/>
            </a:pPr>
            <a:r>
              <a:t/>
            </a:r>
            <a:endParaRPr i="1" sz="1400">
              <a:latin typeface="Roboto"/>
              <a:ea typeface="Roboto"/>
              <a:cs typeface="Roboto"/>
              <a:sym typeface="Roboto"/>
            </a:endParaRPr>
          </a:p>
          <a:p>
            <a:pPr indent="0" lvl="0" marL="0" rtl="0" algn="l">
              <a:spcBef>
                <a:spcPts val="1200"/>
              </a:spcBef>
              <a:spcAft>
                <a:spcPts val="1600"/>
              </a:spcAft>
              <a:buNone/>
            </a:pPr>
            <a:r>
              <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